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14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Количественный </a:t>
            </a:r>
            <a:r>
              <a:rPr lang="ru-RU" dirty="0" smtClean="0"/>
              <a:t>анализ рисков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88CB5A-B332-4E9A-916F-D6360DFCFFD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Количественный анализ риска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424862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Количественный анализ риска</a:t>
            </a:r>
            <a:r>
              <a:rPr lang="ru-RU"/>
              <a:t> – определение размеров (в денежном выражении) отдельных рисков и риска проекта в целом.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Количественная оценка рисков определяется через: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вероятность того, что полученный результат окажется меньше требуемого значения;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произведение ожидаемого ущерба на вероятность того, что этот ущерб произойдет.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6CA3F42-2A63-40AF-80EA-ACDAB4DFAA3E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696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Матрица степени угрозы риска</a:t>
            </a:r>
          </a:p>
        </p:txBody>
      </p:sp>
      <p:graphicFrame>
        <p:nvGraphicFramePr>
          <p:cNvPr id="369720" name="Group 5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975" cy="4565968"/>
        </p:xfrm>
        <a:graphic>
          <a:graphicData uri="http://schemas.openxmlformats.org/drawingml/2006/table">
            <a:tbl>
              <a:tblPr/>
              <a:tblGrid>
                <a:gridCol w="2109788"/>
                <a:gridCol w="2108200"/>
                <a:gridCol w="1841500"/>
                <a:gridCol w="2376487"/>
              </a:tblGrid>
              <a:tr h="904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рискового события на проект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Вероятность наступления рискового события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4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Слабое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Низкая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Сильное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Критическая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A0668A-0A82-44D9-A853-68D0CC78DA98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188913"/>
            <a:ext cx="8964612" cy="633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Методы количественного анализа рисков</a:t>
            </a:r>
          </a:p>
        </p:txBody>
      </p:sp>
      <p:graphicFrame>
        <p:nvGraphicFramePr>
          <p:cNvPr id="373815" name="Group 55"/>
          <p:cNvGraphicFramePr>
            <a:graphicFrameLocks noGrp="1"/>
          </p:cNvGraphicFramePr>
          <p:nvPr>
            <p:ph idx="1"/>
          </p:nvPr>
        </p:nvGraphicFramePr>
        <p:xfrm>
          <a:off x="250825" y="836613"/>
          <a:ext cx="8713788" cy="5649278"/>
        </p:xfrm>
        <a:graphic>
          <a:graphicData uri="http://schemas.openxmlformats.org/drawingml/2006/table">
            <a:tbl>
              <a:tblPr/>
              <a:tblGrid>
                <a:gridCol w="2446338"/>
                <a:gridCol w="626745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Метод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Характеристика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Вероятностный (статистический) анализ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Вероятность возникновения потерь определяется на основе статистических данных предшествовавшего периода с установлением области рисков, достаточности инвестиций, рангов рисков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Экспертный анализ рисков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рименяется в случае отсутствия или недостаточного объема исходной информации.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8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аналогов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Использование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БД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реализованных аналогичных проектов для переноса их результативности на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текущий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проект. 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спользуется, если внутренняя и внешняя среда проекта и его аналогов имеет достаточную сходимость по основным параметрам.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02534F-37FA-4F76-A572-04C68870DA86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274638"/>
            <a:ext cx="8964612" cy="633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Методы количественного анализа рисков</a:t>
            </a:r>
          </a:p>
        </p:txBody>
      </p:sp>
      <p:graphicFrame>
        <p:nvGraphicFramePr>
          <p:cNvPr id="424992" name="Group 32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713788" cy="5511483"/>
        </p:xfrm>
        <a:graphic>
          <a:graphicData uri="http://schemas.openxmlformats.org/drawingml/2006/table">
            <a:tbl>
              <a:tblPr/>
              <a:tblGrid>
                <a:gridCol w="2444750"/>
                <a:gridCol w="6269038"/>
              </a:tblGrid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Метод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Характеристика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0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Анализ чувствительности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позволяет оценить, как изменяются результирующие показатели реализации проекта при различных значениях заданных переменных, необходимых для расчета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Анализ сценариев развития проекта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предполагает разработку нескольких вариантов (сценариев) развития проекта и их сравнительную оценку. Рассчитывается пессимистический вариант возможного изменения переменных, оптимистический и наиболее вероятный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Метод построения деревьев решений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Предполагает пошаговое разветвление процесса реализации проекта с оценкой рисков, затрат, ущерба и выгод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Имитационные методы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Базируются на пошаговом нахождении значения результирующего показателя за счет проведения многократных опытов с моделью.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E2E42-2880-41E3-944F-D416DD8A9434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4000" smtClean="0">
                <a:effectLst/>
              </a:rPr>
              <a:t>Определение вероятности наступления рисковых событий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00200"/>
            <a:ext cx="8291512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Объективный метод</a:t>
            </a:r>
            <a:r>
              <a:rPr lang="ru-RU" sz="2800"/>
              <a:t> </a:t>
            </a:r>
            <a:r>
              <a:rPr lang="ru-RU" sz="2800" b="1" i="1"/>
              <a:t>определения вероятности</a:t>
            </a:r>
            <a:r>
              <a:rPr lang="ru-RU" sz="2800"/>
              <a:t> основан на вычислении частоты, с которой происходят некоторые события.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>
                <a:solidFill>
                  <a:srgbClr val="FF0000"/>
                </a:solidFill>
                <a:effectLst/>
              </a:rPr>
              <a:t>f(A)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=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n(A)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/</a:t>
            </a:r>
            <a:r>
              <a:rPr lang="ru-RU" sz="3600" b="1">
                <a:solidFill>
                  <a:srgbClr val="FF0000"/>
                </a:solidFill>
                <a:effectLst/>
              </a:rPr>
              <a:t> </a:t>
            </a:r>
            <a:r>
              <a:rPr lang="en-US" sz="3600" b="1">
                <a:solidFill>
                  <a:srgbClr val="FF0000"/>
                </a:solidFill>
                <a:effectLst/>
              </a:rPr>
              <a:t>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f</a:t>
            </a:r>
            <a:r>
              <a:rPr lang="ru-RU" sz="2800" i="1"/>
              <a:t>(А)</a:t>
            </a:r>
            <a:r>
              <a:rPr lang="en-US" sz="2800"/>
              <a:t>– </a:t>
            </a:r>
            <a:r>
              <a:rPr lang="ru-RU" sz="2800"/>
              <a:t>частота возникновения события 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n(A)</a:t>
            </a:r>
            <a:r>
              <a:rPr lang="en-US" sz="2800"/>
              <a:t> – </a:t>
            </a:r>
            <a:r>
              <a:rPr lang="ru-RU" sz="2800"/>
              <a:t>число случаев наступления события А;</a:t>
            </a:r>
            <a:endParaRPr lang="en-US" sz="28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/>
              <a:t>n</a:t>
            </a:r>
            <a:r>
              <a:rPr lang="ru-RU" sz="2800"/>
              <a:t> – общее число произошедших событий.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Субъективная вероятность</a:t>
            </a:r>
            <a:r>
              <a:rPr lang="ru-RU" sz="2800"/>
              <a:t> является предположением относительно определенного результата, основывающемся на суждении или личном опыте оценивающего.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68D556A-9101-480E-AD09-8DBE666D00B3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4000" smtClean="0">
                <a:effectLst/>
              </a:rPr>
              <a:t>Определение допустимого уровня риска (тяжести последствий)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Область риска</a:t>
            </a:r>
            <a:r>
              <a:rPr lang="ru-RU" sz="2800"/>
              <a:t> – зона финансовых потерь, в границах которой потери не превышают предельно допустимого значения уровня риска.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Уровень риска</a:t>
            </a:r>
            <a:r>
              <a:rPr lang="ru-RU" sz="2800"/>
              <a:t> определяется тем, какую долю финансовых средств фирма может потратить на покрытие рисковых событий.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Области риска можно охарактеризовать с помощью </a:t>
            </a:r>
            <a:r>
              <a:rPr lang="ru-RU" sz="2800" b="1" i="1"/>
              <a:t>коэффициента риска</a:t>
            </a:r>
            <a:r>
              <a:rPr lang="ru-RU" sz="2800"/>
              <a:t> Н: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600" b="1">
                <a:solidFill>
                  <a:srgbClr val="FF0000"/>
                </a:solidFill>
                <a:effectLst/>
              </a:rPr>
              <a:t>Н = С</a:t>
            </a:r>
            <a:r>
              <a:rPr lang="ru-RU" sz="3600" b="1" baseline="-6000">
                <a:solidFill>
                  <a:srgbClr val="FF0000"/>
                </a:solidFill>
                <a:effectLst/>
              </a:rPr>
              <a:t>у</a:t>
            </a:r>
            <a:r>
              <a:rPr lang="ru-RU" sz="3600" b="1">
                <a:solidFill>
                  <a:srgbClr val="FF0000"/>
                </a:solidFill>
                <a:effectLst/>
              </a:rPr>
              <a:t> / С</a:t>
            </a:r>
            <a:r>
              <a:rPr lang="ru-RU" sz="3600" b="1" baseline="-6000">
                <a:solidFill>
                  <a:srgbClr val="FF0000"/>
                </a:solidFill>
                <a:effectLst/>
              </a:rPr>
              <a:t>общ</a:t>
            </a:r>
            <a:r>
              <a:rPr lang="ru-RU" sz="3600">
                <a:solidFill>
                  <a:srgbClr val="FF0000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/>
              <a:t>	С</a:t>
            </a:r>
            <a:r>
              <a:rPr lang="ru-RU" sz="2800" baseline="-6000"/>
              <a:t>у</a:t>
            </a:r>
            <a:r>
              <a:rPr lang="ru-RU" sz="2800"/>
              <a:t> – максимально возможная сумма убытков;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/>
              <a:t>	С</a:t>
            </a:r>
            <a:r>
              <a:rPr lang="ru-RU" sz="2800" baseline="-6000"/>
              <a:t>общ</a:t>
            </a:r>
            <a:r>
              <a:rPr lang="ru-RU" sz="2800"/>
              <a:t> – объем финансовых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3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DD2AE57-94A6-480A-9180-6BB572A27DB9}" type="slidenum">
              <a:rPr lang="ru-RU" smtClean="0"/>
              <a:pPr/>
              <a:t>8</a:t>
            </a:fld>
            <a:endParaRPr lang="ru-RU" smtClean="0"/>
          </a:p>
        </p:txBody>
      </p:sp>
      <p:graphicFrame>
        <p:nvGraphicFramePr>
          <p:cNvPr id="375812" name="Object 4"/>
          <p:cNvGraphicFramePr>
            <a:graphicFrameLocks noChangeAspect="1"/>
          </p:cNvGraphicFramePr>
          <p:nvPr/>
        </p:nvGraphicFramePr>
        <p:xfrm>
          <a:off x="1763713" y="476250"/>
          <a:ext cx="5799137" cy="5799138"/>
        </p:xfrm>
        <a:graphic>
          <a:graphicData uri="http://schemas.openxmlformats.org/presentationml/2006/ole">
            <p:oleObj spid="_x0000_s1026" name="Visio" r:id="rId3" imgW="5407511" imgH="5407468" progId="Visio.Drawing.11">
              <p:embed/>
            </p:oleObj>
          </a:graphicData>
        </a:graphic>
      </p:graphicFrame>
      <p:sp>
        <p:nvSpPr>
          <p:cNvPr id="375814" name="AutoShape 5"/>
          <p:cNvSpPr>
            <a:spLocks noChangeArrowheads="1"/>
          </p:cNvSpPr>
          <p:nvPr/>
        </p:nvSpPr>
        <p:spPr bwMode="auto">
          <a:xfrm>
            <a:off x="179388" y="4149725"/>
            <a:ext cx="1728787" cy="719138"/>
          </a:xfrm>
          <a:prstGeom prst="wedgeRectCallout">
            <a:avLst>
              <a:gd name="adj1" fmla="val 69926"/>
              <a:gd name="adj2" fmla="val -1764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>
                <a:solidFill>
                  <a:srgbClr val="000000"/>
                </a:solidFill>
              </a:rPr>
              <a:t>О</a:t>
            </a:r>
            <a:r>
              <a:rPr lang="ru-RU" sz="1800" b="0">
                <a:solidFill>
                  <a:srgbClr val="000000"/>
                </a:solidFill>
                <a:cs typeface="Times New Roman" pitchFamily="18" charset="0"/>
              </a:rPr>
              <a:t>бласть недопустимого риска</a:t>
            </a:r>
            <a:r>
              <a:rPr lang="ru-RU" sz="1800" b="0" i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en-US" sz="1800" b="0" i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ru-RU" sz="1800" b="0" i="0">
                <a:solidFill>
                  <a:srgbClr val="000000"/>
                </a:solidFill>
                <a:cs typeface="Times New Roman" pitchFamily="18" charset="0"/>
              </a:rPr>
              <a:t>&gt;75%.</a:t>
            </a:r>
            <a:r>
              <a:rPr lang="ru-RU" sz="1800" i="0"/>
              <a:t> </a:t>
            </a:r>
          </a:p>
        </p:txBody>
      </p:sp>
      <p:sp>
        <p:nvSpPr>
          <p:cNvPr id="375815" name="AutoShape 6"/>
          <p:cNvSpPr>
            <a:spLocks noChangeArrowheads="1"/>
          </p:cNvSpPr>
          <p:nvPr/>
        </p:nvSpPr>
        <p:spPr bwMode="auto">
          <a:xfrm>
            <a:off x="395288" y="188913"/>
            <a:ext cx="2519362" cy="503237"/>
          </a:xfrm>
          <a:prstGeom prst="wedgeRectCallout">
            <a:avLst>
              <a:gd name="adj1" fmla="val 82829"/>
              <a:gd name="adj2" fmla="val 2452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критического риска</a:t>
            </a:r>
            <a:r>
              <a:rPr lang="ru-RU" sz="1800" b="0" i="0"/>
              <a:t>: 50%&lt;</a:t>
            </a:r>
            <a:r>
              <a:rPr lang="en-US" sz="1800" b="0" i="0"/>
              <a:t>H</a:t>
            </a:r>
            <a:r>
              <a:rPr lang="ru-RU" sz="1800" b="0" i="0"/>
              <a:t>&lt;75%.</a:t>
            </a:r>
            <a:r>
              <a:rPr lang="ru-RU" sz="1800" i="0"/>
              <a:t> </a:t>
            </a:r>
          </a:p>
        </p:txBody>
      </p:sp>
      <p:sp>
        <p:nvSpPr>
          <p:cNvPr id="375816" name="Rectangle 7"/>
          <p:cNvSpPr>
            <a:spLocks noChangeArrowheads="1"/>
          </p:cNvSpPr>
          <p:nvPr/>
        </p:nvSpPr>
        <p:spPr bwMode="auto">
          <a:xfrm>
            <a:off x="0" y="5013325"/>
            <a:ext cx="2087563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b="0" i="0"/>
              <a:t>Возможные потери близки к размеру собственных средств</a:t>
            </a:r>
            <a:r>
              <a:rPr lang="ru-RU" i="0"/>
              <a:t> </a:t>
            </a:r>
          </a:p>
        </p:txBody>
      </p:sp>
      <p:sp>
        <p:nvSpPr>
          <p:cNvPr id="375817" name="Rectangle 8"/>
          <p:cNvSpPr>
            <a:spLocks noChangeArrowheads="1"/>
          </p:cNvSpPr>
          <p:nvPr/>
        </p:nvSpPr>
        <p:spPr bwMode="auto">
          <a:xfrm>
            <a:off x="179388" y="808038"/>
            <a:ext cx="2160587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/>
              <a:t>Возможны </a:t>
            </a:r>
            <a:r>
              <a:rPr lang="ru-RU" b="0" i="0" u="sng"/>
              <a:t>потери</a:t>
            </a:r>
            <a:r>
              <a:rPr lang="ru-RU" b="0" i="0"/>
              <a:t>, величина которых </a:t>
            </a:r>
            <a:r>
              <a:rPr lang="ru-RU" b="0" i="0" u="sng"/>
              <a:t>превышает</a:t>
            </a:r>
            <a:r>
              <a:rPr lang="ru-RU" b="0" i="0"/>
              <a:t> размеры </a:t>
            </a:r>
            <a:r>
              <a:rPr lang="ru-RU" b="0" i="0" u="sng"/>
              <a:t>расчетной</a:t>
            </a:r>
            <a:r>
              <a:rPr lang="ru-RU" b="0" i="0"/>
              <a:t> прибыли, но не превышает общей величины </a:t>
            </a:r>
            <a:r>
              <a:rPr lang="ru-RU" b="0" i="0" u="sng"/>
              <a:t>валовой</a:t>
            </a:r>
            <a:r>
              <a:rPr lang="ru-RU" b="0" i="0"/>
              <a:t> прибыли.</a:t>
            </a:r>
            <a:r>
              <a:rPr lang="ru-RU" i="0"/>
              <a:t> </a:t>
            </a:r>
          </a:p>
        </p:txBody>
      </p:sp>
      <p:sp>
        <p:nvSpPr>
          <p:cNvPr id="375818" name="AutoShape 9"/>
          <p:cNvSpPr>
            <a:spLocks noChangeArrowheads="1"/>
          </p:cNvSpPr>
          <p:nvPr/>
        </p:nvSpPr>
        <p:spPr bwMode="auto">
          <a:xfrm>
            <a:off x="6300788" y="260350"/>
            <a:ext cx="2519362" cy="576263"/>
          </a:xfrm>
          <a:prstGeom prst="wedgeRectCallout">
            <a:avLst>
              <a:gd name="adj1" fmla="val -72116"/>
              <a:gd name="adj2" fmla="val 3362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повышенного риска</a:t>
            </a:r>
            <a:r>
              <a:rPr lang="ru-RU" sz="1800" b="0" i="0"/>
              <a:t>: 25% &lt; </a:t>
            </a:r>
            <a:r>
              <a:rPr lang="en-US" sz="1800" b="0" i="0"/>
              <a:t>H</a:t>
            </a:r>
            <a:r>
              <a:rPr lang="ru-RU" sz="1800" b="0" i="0"/>
              <a:t> &lt; 50%. </a:t>
            </a:r>
          </a:p>
        </p:txBody>
      </p:sp>
      <p:sp>
        <p:nvSpPr>
          <p:cNvPr id="375819" name="Rectangle 10"/>
          <p:cNvSpPr>
            <a:spLocks noChangeArrowheads="1"/>
          </p:cNvSpPr>
          <p:nvPr/>
        </p:nvSpPr>
        <p:spPr bwMode="auto">
          <a:xfrm>
            <a:off x="7380288" y="981075"/>
            <a:ext cx="1295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 u="sng"/>
              <a:t>Потери</a:t>
            </a:r>
            <a:r>
              <a:rPr lang="ru-RU" b="0" i="0"/>
              <a:t> не превышают </a:t>
            </a:r>
            <a:r>
              <a:rPr lang="ru-RU" b="0" i="0" u="sng"/>
              <a:t>расчетной</a:t>
            </a:r>
            <a:r>
              <a:rPr lang="ru-RU" b="0" i="0"/>
              <a:t> прибыли.</a:t>
            </a:r>
            <a:r>
              <a:rPr lang="ru-RU" i="0"/>
              <a:t> </a:t>
            </a:r>
          </a:p>
        </p:txBody>
      </p:sp>
      <p:sp>
        <p:nvSpPr>
          <p:cNvPr id="375820" name="AutoShape 11"/>
          <p:cNvSpPr>
            <a:spLocks noChangeArrowheads="1"/>
          </p:cNvSpPr>
          <p:nvPr/>
        </p:nvSpPr>
        <p:spPr bwMode="auto">
          <a:xfrm>
            <a:off x="6300788" y="4724400"/>
            <a:ext cx="2519362" cy="576263"/>
          </a:xfrm>
          <a:prstGeom prst="wedgeRectCallout">
            <a:avLst>
              <a:gd name="adj1" fmla="val -84657"/>
              <a:gd name="adj2" fmla="val -2535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Область минимального риска</a:t>
            </a:r>
            <a:r>
              <a:rPr lang="ru-RU" sz="1800" b="0" i="0"/>
              <a:t>: Н &lt; 25%. </a:t>
            </a:r>
          </a:p>
        </p:txBody>
      </p:sp>
      <p:sp>
        <p:nvSpPr>
          <p:cNvPr id="375821" name="Rectangle 12"/>
          <p:cNvSpPr>
            <a:spLocks noChangeArrowheads="1"/>
          </p:cNvSpPr>
          <p:nvPr/>
        </p:nvSpPr>
        <p:spPr bwMode="auto">
          <a:xfrm>
            <a:off x="6948488" y="5445125"/>
            <a:ext cx="16811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0" i="0"/>
              <a:t>Уровень потерь не превышает размеров </a:t>
            </a:r>
            <a:r>
              <a:rPr lang="ru-RU" b="0" i="0" u="sng"/>
              <a:t>чистой </a:t>
            </a:r>
            <a:r>
              <a:rPr lang="ru-RU" b="0" i="0"/>
              <a:t>прибыли.</a:t>
            </a:r>
            <a:r>
              <a:rPr lang="ru-RU" i="0"/>
              <a:t> </a:t>
            </a:r>
          </a:p>
        </p:txBody>
      </p:sp>
      <p:sp>
        <p:nvSpPr>
          <p:cNvPr id="375822" name="AutoShape 13"/>
          <p:cNvSpPr>
            <a:spLocks noChangeArrowheads="1"/>
          </p:cNvSpPr>
          <p:nvPr/>
        </p:nvSpPr>
        <p:spPr bwMode="auto">
          <a:xfrm>
            <a:off x="1116013" y="6092825"/>
            <a:ext cx="2519362" cy="504825"/>
          </a:xfrm>
          <a:prstGeom prst="wedgeRectCallout">
            <a:avLst>
              <a:gd name="adj1" fmla="val 95620"/>
              <a:gd name="adj2" fmla="val -5949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b="0"/>
              <a:t>Безрисковая область</a:t>
            </a:r>
            <a:r>
              <a:rPr lang="ru-RU" sz="1800" b="0" i="0"/>
              <a:t>: Н = 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AA9768D-BC5E-4BC0-8B79-B466E9C2E943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76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4000" smtClean="0">
                <a:effectLst/>
              </a:rPr>
              <a:t>Критерии оценки качества информации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Степень понимания риска. </a:t>
            </a:r>
          </a:p>
          <a:p>
            <a:pPr eaLnBrk="1" hangingPunct="1">
              <a:defRPr/>
            </a:pPr>
            <a:r>
              <a:rPr lang="ru-RU"/>
              <a:t>Доступность и полнота информации о риске. </a:t>
            </a:r>
          </a:p>
          <a:p>
            <a:pPr eaLnBrk="1" hangingPunct="1">
              <a:defRPr/>
            </a:pPr>
            <a:r>
              <a:rPr lang="ru-RU"/>
              <a:t>Надежность, целостность и достоверность источников данных. </a:t>
            </a:r>
          </a:p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C59332-06F3-4DD2-B772-D2D943A47AAA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77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Экспертный анализ рисков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folHlink"/>
                </a:solidFill>
                <a:effectLst/>
              </a:rPr>
              <a:t>Достоинства</a:t>
            </a:r>
            <a:r>
              <a:rPr lang="ru-RU"/>
              <a:t>:</a:t>
            </a:r>
          </a:p>
          <a:p>
            <a:pPr eaLnBrk="1" hangingPunct="1">
              <a:defRPr/>
            </a:pPr>
            <a:r>
              <a:rPr lang="ru-RU" sz="2800"/>
              <a:t>отсутствие необходимости в точных исходных данных и дорогостоящих программных средствах;</a:t>
            </a:r>
          </a:p>
          <a:p>
            <a:pPr eaLnBrk="1" hangingPunct="1">
              <a:defRPr/>
            </a:pPr>
            <a:r>
              <a:rPr lang="ru-RU" sz="2800"/>
              <a:t>возможность проводить оценку до расчета эффективности проекта;</a:t>
            </a:r>
          </a:p>
          <a:p>
            <a:pPr eaLnBrk="1" hangingPunct="1">
              <a:defRPr/>
            </a:pPr>
            <a:r>
              <a:rPr lang="ru-RU" sz="2800"/>
              <a:t>простота расчетов.</a:t>
            </a:r>
            <a:endParaRPr lang="ru-RU" sz="2800" b="1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accent2"/>
                </a:solidFill>
              </a:rPr>
              <a:t>Недостатки</a:t>
            </a:r>
            <a:r>
              <a:rPr lang="ru-RU" b="1"/>
              <a:t>:</a:t>
            </a:r>
            <a:endParaRPr lang="ru-RU"/>
          </a:p>
          <a:p>
            <a:pPr eaLnBrk="1" hangingPunct="1">
              <a:defRPr/>
            </a:pPr>
            <a:r>
              <a:rPr lang="ru-RU" sz="2800"/>
              <a:t>трудность в привлечении независимых экспертов;</a:t>
            </a:r>
          </a:p>
          <a:p>
            <a:pPr eaLnBrk="1" hangingPunct="1">
              <a:defRPr/>
            </a:pPr>
            <a:r>
              <a:rPr lang="ru-RU" sz="2800"/>
              <a:t>субъективность оценок.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D70B9E-2D07-43C3-B2BE-C6E35D56F14F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80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Требования к экспертам</a:t>
            </a:r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/>
              <a:t>Эксперты должны</a:t>
            </a:r>
            <a:r>
              <a:rPr lang="ru-RU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доступ ко всей имеющейся информации о проекте;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достаточный уровень креативности мышления;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обладать необходимым уровнем знаний в соответствующей предметной области;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быть свободными от личных предпочтений в отношении проекта;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иметь возможность оценивать любое число идентифицированных рисков.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7005EB4-0793-42AE-97B0-D273708B437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788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125538"/>
            <a:ext cx="3168650" cy="10795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200" smtClean="0">
                <a:effectLst/>
              </a:rPr>
              <a:t>Алгоритм экспертного анализа рисков</a:t>
            </a:r>
          </a:p>
        </p:txBody>
      </p:sp>
      <p:graphicFrame>
        <p:nvGraphicFramePr>
          <p:cNvPr id="378884" name="Object 4"/>
          <p:cNvGraphicFramePr>
            <a:graphicFrameLocks noChangeAspect="1"/>
          </p:cNvGraphicFramePr>
          <p:nvPr>
            <p:ph idx="1"/>
          </p:nvPr>
        </p:nvGraphicFramePr>
        <p:xfrm>
          <a:off x="1655763" y="0"/>
          <a:ext cx="7488237" cy="6648450"/>
        </p:xfrm>
        <a:graphic>
          <a:graphicData uri="http://schemas.openxmlformats.org/presentationml/2006/ole">
            <p:oleObj spid="_x0000_s2050" name="Visio" r:id="rId3" imgW="7591672" imgH="6871592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A639C4B-9728-4C9E-8839-6E68AB8FA83F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115888"/>
            <a:ext cx="8507412" cy="5619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Результат анализа риска</a:t>
            </a:r>
          </a:p>
        </p:txBody>
      </p:sp>
      <p:graphicFrame>
        <p:nvGraphicFramePr>
          <p:cNvPr id="423098" name="Group 186"/>
          <p:cNvGraphicFramePr>
            <a:graphicFrameLocks noGrp="1"/>
          </p:cNvGraphicFramePr>
          <p:nvPr>
            <p:ph idx="1"/>
          </p:nvPr>
        </p:nvGraphicFramePr>
        <p:xfrm>
          <a:off x="179388" y="692150"/>
          <a:ext cx="8640762" cy="6007737"/>
        </p:xfrm>
        <a:graphic>
          <a:graphicData uri="http://schemas.openxmlformats.org/drawingml/2006/table">
            <a:tbl>
              <a:tblPr/>
              <a:tblGrid>
                <a:gridCol w="2447925"/>
                <a:gridCol w="6192837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Номер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R 101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Риск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Дефицит специалистов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Триггер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Использование новой технологии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Источник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Внутренний/ресурсный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Категория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«Известный неизвестный»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Субъективный / уровень квалификации персонала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Причина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Недостаток квалифицированных кадров на рынке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Вероятность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Высокая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Степень влияния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Последствия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Низкая производительность, увеличение сроков работ, ухудшение качества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Область повышенного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Ранг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0,42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Исходные данные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Паспорт проекта, ресурсный план, информация об исполнителях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1334703-30BE-40CD-9091-7A21A5036772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80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Стратегии работы с рисками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Избегание риска (перенос)</a:t>
            </a:r>
            <a:r>
              <a:rPr lang="ru-RU" sz="2400"/>
              <a:t> – выбор такого проектного решения из возможных альтернатив, которое исключает возникновение рискового события.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Принятие риска</a:t>
            </a:r>
            <a:r>
              <a:rPr lang="ru-RU" sz="2400"/>
              <a:t> – признание существования риска и отказ от активных мероприятий по противодействию из-за их невозможности или нецелесообразности. 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Страхование</a:t>
            </a:r>
            <a:r>
              <a:rPr lang="ru-RU" sz="2400" i="1"/>
              <a:t> </a:t>
            </a:r>
            <a:r>
              <a:rPr lang="ru-RU" sz="2400"/>
              <a:t>– передача определенных рисков страховой компании или передача полномочий членам команды управления проектом.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Снижение риска</a:t>
            </a:r>
            <a:r>
              <a:rPr lang="ru-RU" sz="2400"/>
              <a:t>:</a:t>
            </a:r>
            <a:endParaRPr lang="ru-RU" sz="2400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снижение вероятности</a:t>
            </a:r>
            <a:r>
              <a:rPr lang="ru-RU" sz="2000"/>
              <a:t> – мероприятия, направленные на уменьшение вероятности наступления рисковых событий;</a:t>
            </a:r>
            <a:endParaRPr lang="ru-RU" sz="2000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уменьшение влияния</a:t>
            </a:r>
            <a:r>
              <a:rPr lang="ru-RU" sz="2000"/>
              <a:t> – мероприятия, уменьшающие неприятные последствия от наступления рискового события.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A2A9E0-1CC7-41D4-B0B2-DB78FC3263C5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Методы снижения рисков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Лимитирование </a:t>
            </a:r>
            <a:r>
              <a:rPr lang="ru-RU" sz="2800"/>
              <a:t>– сознательное ограничение возможных потерь в соответствии с заранее установленным лимитом.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Эккаунтинг</a:t>
            </a:r>
            <a:r>
              <a:rPr lang="ru-RU" sz="2800"/>
              <a:t> – сбор дополнительной информации для снятия неопределенности.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Диверсификация</a:t>
            </a:r>
            <a:r>
              <a:rPr lang="ru-RU" sz="2800"/>
              <a:t> – распределение риска по нескольким альтернативным вариантам.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Хеджирование</a:t>
            </a:r>
            <a:r>
              <a:rPr lang="ru-RU" sz="2800"/>
              <a:t> – снижение рисков за счет формирования новых встречных требований.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Резервирование</a:t>
            </a:r>
            <a:r>
              <a:rPr lang="ru-RU" sz="2800"/>
              <a:t> – создание резервов по различным видам ресурсов.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Отслеживание триггеров</a:t>
            </a:r>
            <a:r>
              <a:rPr lang="ru-RU" sz="2800"/>
              <a:t> (признаков наступления рисковых событий).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C15D4-98C2-446D-9B88-1B51E3A1714E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829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507413" cy="850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/>
              <a:t>Алгоритм определения эффективности методов снижения риска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4463"/>
            <a:ext cx="8229600" cy="51831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Рассматривается риск, имеющий наибольшую важность для проекта.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Определяется перерасход средств с учетом вероятности наступления неблагоприятного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Определяется перечень возможных мероприятий, направленных на уменьшение вероятности и опасности рискового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Определяются дополнительные затраты на реализацию предложенных мероприятий.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Сравниваются требуемые затраты на реализацию предложенных мероприятий с возможным перерасходом средств вследствие наступления рискового события.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Принимается решение об осуществлении или об отказе от противорисковых мероприятий.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Microsoft Office PowerPoint</Application>
  <PresentationFormat>Экран (4:3)</PresentationFormat>
  <Paragraphs>151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Visio</vt:lpstr>
      <vt:lpstr>Лекция 14</vt:lpstr>
      <vt:lpstr>Количественный анализ риска</vt:lpstr>
      <vt:lpstr>Матрица степени угрозы риска</vt:lpstr>
      <vt:lpstr>Методы количественного анализа рисков</vt:lpstr>
      <vt:lpstr>Методы количественного анализа рисков</vt:lpstr>
      <vt:lpstr>Определение вероятности наступления рисковых событий</vt:lpstr>
      <vt:lpstr>Определение допустимого уровня риска (тяжести последствий)</vt:lpstr>
      <vt:lpstr>Слайд 8</vt:lpstr>
      <vt:lpstr>Критерии оценки качества информации</vt:lpstr>
      <vt:lpstr>Экспертный анализ рисков</vt:lpstr>
      <vt:lpstr>Требования к экспертам</vt:lpstr>
      <vt:lpstr>Алгоритм экспертного анализа рисков</vt:lpstr>
      <vt:lpstr>Результат анализа риска</vt:lpstr>
      <vt:lpstr>Стратегии работы с рисками</vt:lpstr>
      <vt:lpstr>Методы снижения рисков</vt:lpstr>
      <vt:lpstr>Алгоритм определения эффективности методов снижения риска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14</dc:title>
  <cp:lastModifiedBy>1</cp:lastModifiedBy>
  <cp:revision>1</cp:revision>
  <dcterms:modified xsi:type="dcterms:W3CDTF">2020-01-19T05:57:50Z</dcterms:modified>
</cp:coreProperties>
</file>